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2" r:id="rId6"/>
    <p:sldId id="264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6C9C7-7948-4055-BD85-358B5BF11D47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7E8DF-4AB2-4098-8DF1-215BB2985B8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5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DDB39-9859-4C54-BE34-76BB07045D0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94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44D2-03B7-45D7-9719-DD74BA5B3B3F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2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1D515-0428-48CC-881B-62CB59CED8EA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6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AD8-AF59-4195-BF14-B4B4FEF85F6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78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5E4C-EEF0-4F07-8BC7-C86FE298F8EB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9621-42F0-4D46-94D1-43DE5E118749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6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7712F-4D42-4F7F-BBFE-2E338D4875D8}" type="datetime1">
              <a:rPr lang="en-US" smtClean="0"/>
              <a:t>9/15/2014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2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5E42-8799-440C-BFB8-E654CBED1F4B}" type="datetime1">
              <a:rPr lang="en-US" smtClean="0"/>
              <a:t>9/15/2014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1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01EE0-AE91-4C5A-A1CC-C640E21114D1}" type="datetime1">
              <a:rPr lang="en-US" smtClean="0"/>
              <a:t>9/15/2014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5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2AF2-B134-49D3-A637-7EAF24F971DA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8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81C7-BD37-442E-A879-BB1BBE586CD5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7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113DF-2571-48D3-9DDE-5D58E4DA0B2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E703-E8A2-4D84-A229-0AAB99DA6D3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1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Informatics in NL</a:t>
            </a:r>
            <a:br>
              <a:rPr lang="en-US" b="1" dirty="0" smtClean="0"/>
            </a:br>
            <a:r>
              <a:rPr lang="en-US" b="1" dirty="0" smtClean="0"/>
              <a:t>Teachers’ professional development</a:t>
            </a:r>
            <a:endParaRPr lang="en-US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Bert Zwaneveld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5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Teaching materials; assessment</a:t>
            </a:r>
            <a:endParaRPr lang="en-US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three Informatics textbooks</a:t>
            </a:r>
          </a:p>
          <a:p>
            <a:r>
              <a:rPr lang="en-US" dirty="0" smtClean="0"/>
              <a:t>The use (in percentages, most teachers use more than one book)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Assessment (by the school) is mainly done by</a:t>
            </a:r>
          </a:p>
          <a:p>
            <a:pPr lvl="1"/>
            <a:r>
              <a:rPr lang="en-US" dirty="0" smtClean="0"/>
              <a:t>Written examination</a:t>
            </a:r>
          </a:p>
          <a:p>
            <a:pPr lvl="1"/>
            <a:r>
              <a:rPr lang="en-US" dirty="0" smtClean="0"/>
              <a:t>Practical assignments</a:t>
            </a:r>
          </a:p>
          <a:p>
            <a:pPr lvl="1"/>
            <a:r>
              <a:rPr lang="en-US" dirty="0" smtClean="0"/>
              <a:t>(optional) a system design project</a:t>
            </a:r>
          </a:p>
          <a:p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AD8-AF59-4195-BF14-B4B4FEF85F6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10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65" y="2420888"/>
            <a:ext cx="836610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839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52934"/>
          </a:xfrm>
        </p:spPr>
        <p:txBody>
          <a:bodyPr>
            <a:normAutofit/>
          </a:bodyPr>
          <a:lstStyle/>
          <a:p>
            <a:r>
              <a:rPr lang="en-US" sz="2800" b="1" dirty="0"/>
              <a:t>Teachers’ professional </a:t>
            </a:r>
            <a:r>
              <a:rPr lang="en-US" sz="2800" b="1" dirty="0" smtClean="0"/>
              <a:t>development (now)</a:t>
            </a:r>
            <a:endParaRPr lang="en-US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rmAutofit/>
          </a:bodyPr>
          <a:lstStyle/>
          <a:p>
            <a:r>
              <a:rPr lang="en-US" dirty="0" smtClean="0"/>
              <a:t>They exchange information by a privately funded website</a:t>
            </a:r>
          </a:p>
          <a:p>
            <a:r>
              <a:rPr lang="en-US" dirty="0" smtClean="0"/>
              <a:t>The association of Informatics teachers organizes every year a conference</a:t>
            </a:r>
          </a:p>
          <a:p>
            <a:r>
              <a:rPr lang="en-US" dirty="0" smtClean="0"/>
              <a:t>Because of the background most teachers don’t qualify themselves as capable enough to assure the quality of their teaching (2007)</a:t>
            </a:r>
          </a:p>
          <a:p>
            <a:r>
              <a:rPr lang="en-US" dirty="0" smtClean="0"/>
              <a:t>A PhD study showed that the PCK of programming is low to average (2012) </a:t>
            </a:r>
          </a:p>
          <a:p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AD8-AF59-4195-BF14-B4B4FEF85F6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7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34082"/>
          </a:xfrm>
        </p:spPr>
        <p:txBody>
          <a:bodyPr>
            <a:normAutofit/>
          </a:bodyPr>
          <a:lstStyle/>
          <a:p>
            <a:r>
              <a:rPr lang="en-US" sz="2800" b="1" dirty="0"/>
              <a:t>Teachers’ professional </a:t>
            </a:r>
            <a:r>
              <a:rPr lang="en-US" sz="2800" b="1" dirty="0" smtClean="0"/>
              <a:t>development: views and beliefs</a:t>
            </a:r>
            <a:endParaRPr lang="en-US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A study to teachers’ views and beliefs among teachers and university staff members resulted in 4 ‘positions’ </a:t>
            </a:r>
            <a:r>
              <a:rPr lang="en-US" sz="2600" dirty="0"/>
              <a:t>(2011</a:t>
            </a:r>
            <a:r>
              <a:rPr lang="en-US" sz="2600" dirty="0" smtClean="0"/>
              <a:t>):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AD8-AF59-4195-BF14-B4B4FEF85F6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12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524875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4334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Teachers’ professional development: context</a:t>
            </a:r>
            <a:endParaRPr lang="en-US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KNAW (2012): </a:t>
            </a:r>
          </a:p>
          <a:p>
            <a:r>
              <a:rPr lang="en-US" dirty="0" smtClean="0"/>
              <a:t>Less focus on computer systems, more on information and communication (I&amp;C)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compulsory</a:t>
            </a:r>
            <a:r>
              <a:rPr lang="en-US" dirty="0" smtClean="0"/>
              <a:t> module on </a:t>
            </a:r>
            <a:r>
              <a:rPr lang="en-US" i="1" dirty="0" smtClean="0"/>
              <a:t>I&amp;C</a:t>
            </a:r>
            <a:r>
              <a:rPr lang="en-US" dirty="0" smtClean="0"/>
              <a:t> in lower secondary schools</a:t>
            </a:r>
          </a:p>
          <a:p>
            <a:r>
              <a:rPr lang="en-US" dirty="0" smtClean="0"/>
              <a:t>Basic </a:t>
            </a:r>
            <a:r>
              <a:rPr lang="en-US" i="1" dirty="0" smtClean="0"/>
              <a:t>understanding</a:t>
            </a:r>
            <a:r>
              <a:rPr lang="en-US" dirty="0" smtClean="0"/>
              <a:t> of computers and networks (computational thinking)</a:t>
            </a:r>
          </a:p>
          <a:p>
            <a:r>
              <a:rPr lang="en-US" dirty="0" smtClean="0"/>
              <a:t>Critical </a:t>
            </a:r>
            <a:r>
              <a:rPr lang="en-US" i="1" dirty="0" smtClean="0"/>
              <a:t>usage</a:t>
            </a:r>
            <a:r>
              <a:rPr lang="en-US" dirty="0" smtClean="0"/>
              <a:t> of I&amp;C: consequences for individuals and society</a:t>
            </a:r>
          </a:p>
          <a:p>
            <a:r>
              <a:rPr lang="en-US" dirty="0" smtClean="0"/>
              <a:t>Prudent behavior: norms/values, opportunities/risks, property, privacy, freedom </a:t>
            </a:r>
          </a:p>
          <a:p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AD8-AF59-4195-BF14-B4B4FEF85F6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42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Even partly implementation of the KNAW recommendations makes (further) training necessary</a:t>
            </a:r>
          </a:p>
          <a:p>
            <a:r>
              <a:rPr lang="en-US" dirty="0" smtClean="0"/>
              <a:t>Don’t leave this to individual schools or teachers; only a professional organization could do this, in order to (further) train the teachers with a good eye for content and quality</a:t>
            </a:r>
          </a:p>
          <a:p>
            <a:r>
              <a:rPr lang="en-US" dirty="0" smtClean="0"/>
              <a:t>I plea for a new consortium: the university Informatics teacher training departments, ICT companies monitored by scientific research</a:t>
            </a:r>
          </a:p>
          <a:p>
            <a:r>
              <a:rPr lang="en-US" dirty="0" smtClean="0"/>
              <a:t>I wish the </a:t>
            </a:r>
            <a:r>
              <a:rPr lang="en-US" i="1" dirty="0" err="1" smtClean="0"/>
              <a:t>vernieuwingscommissie</a:t>
            </a:r>
            <a:r>
              <a:rPr lang="en-US" dirty="0" smtClean="0"/>
              <a:t> (</a:t>
            </a:r>
            <a:r>
              <a:rPr lang="en-US" smtClean="0"/>
              <a:t>renovation committee?) a </a:t>
            </a:r>
            <a:r>
              <a:rPr lang="en-US" dirty="0" smtClean="0"/>
              <a:t>lot of creativity!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AD8-AF59-4195-BF14-B4B4FEF85F6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14</a:t>
            </a:fld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Teachers’ professional development: to be done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8643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Overview</a:t>
            </a:r>
            <a:endParaRPr lang="en-US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Position of Informatics in NL; curriculum</a:t>
            </a:r>
          </a:p>
          <a:p>
            <a:r>
              <a:rPr lang="en-US" dirty="0" smtClean="0"/>
              <a:t>Informatics teachers</a:t>
            </a:r>
          </a:p>
          <a:p>
            <a:r>
              <a:rPr lang="en-US" dirty="0" smtClean="0"/>
              <a:t>Teaching materials and assessment</a:t>
            </a:r>
          </a:p>
          <a:p>
            <a:r>
              <a:rPr lang="en-US" dirty="0" smtClean="0"/>
              <a:t>Teachers’ professional development, their views and beliefs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2999-DD99-4219-B204-B67034861DDA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8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01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Dutch educational system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262" y="764704"/>
            <a:ext cx="4631977" cy="603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F55F-CAA4-4E16-BBB6-23C6B3397DB9}" type="datetime1">
              <a:rPr lang="en-US" smtClean="0"/>
              <a:t>9/15/2014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Position of informatics</a:t>
            </a:r>
            <a:endParaRPr lang="en-US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Informatics is a selective offered by the school – but it is not a compulsory subject – in the last three year of upper VWO and last two years of upper HAVO; in 2012 55% of the schools offered informatics, 12% of the students followed it</a:t>
            </a:r>
          </a:p>
          <a:p>
            <a:r>
              <a:rPr lang="en-US" dirty="0"/>
              <a:t>T</a:t>
            </a:r>
            <a:r>
              <a:rPr lang="en-US" dirty="0" smtClean="0"/>
              <a:t>he study load in HAVO is 320 hours, in VWO 440</a:t>
            </a:r>
          </a:p>
          <a:p>
            <a:r>
              <a:rPr lang="en-US" dirty="0" smtClean="0"/>
              <a:t>Contrarily to almost all other school subjects – Dutch, English, Mathematics - Informatics is not concluded with a central examination but with only a school examination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D3DB1-28A6-47F3-AE93-01F108687B03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2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Curriculum of informatics</a:t>
            </a:r>
            <a:endParaRPr lang="en-US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The subject is divided in four main themes:</a:t>
            </a:r>
          </a:p>
          <a:p>
            <a:r>
              <a:rPr lang="en-US" sz="2400" i="1" dirty="0" smtClean="0"/>
              <a:t>A </a:t>
            </a:r>
            <a:r>
              <a:rPr lang="en-US" sz="2400" i="1" dirty="0"/>
              <a:t>I</a:t>
            </a:r>
            <a:r>
              <a:rPr lang="en-US" sz="2400" i="1" dirty="0" smtClean="0"/>
              <a:t>nformatics in perspective</a:t>
            </a:r>
            <a:r>
              <a:rPr lang="en-US" sz="2400" dirty="0" smtClean="0"/>
              <a:t>: science </a:t>
            </a:r>
            <a:r>
              <a:rPr lang="en-US" sz="2400" dirty="0"/>
              <a:t>and technology, </a:t>
            </a:r>
            <a:r>
              <a:rPr lang="en-US" sz="2400" dirty="0" smtClean="0"/>
              <a:t>society, </a:t>
            </a:r>
            <a:r>
              <a:rPr lang="en-US" sz="2400" dirty="0"/>
              <a:t>education and career perspectives</a:t>
            </a:r>
            <a:r>
              <a:rPr lang="en-US" sz="2400" dirty="0" smtClean="0"/>
              <a:t>, and</a:t>
            </a:r>
            <a:r>
              <a:rPr lang="en-US" sz="2400" dirty="0"/>
              <a:t>, </a:t>
            </a:r>
            <a:r>
              <a:rPr lang="en-US" sz="2400" dirty="0" smtClean="0"/>
              <a:t>personal  resulting in a </a:t>
            </a:r>
            <a:r>
              <a:rPr lang="en-US" sz="2400" dirty="0"/>
              <a:t>general </a:t>
            </a:r>
            <a:r>
              <a:rPr lang="en-US" sz="2400" dirty="0" smtClean="0"/>
              <a:t>overview; this is </a:t>
            </a:r>
            <a:r>
              <a:rPr lang="en-US" sz="2400" dirty="0"/>
              <a:t>an integral part of other themes</a:t>
            </a:r>
            <a:endParaRPr lang="en-US" sz="2400" dirty="0" smtClean="0"/>
          </a:p>
          <a:p>
            <a:r>
              <a:rPr lang="en-US" sz="2400" i="1" dirty="0" smtClean="0"/>
              <a:t>B Terminology and skills</a:t>
            </a:r>
            <a:r>
              <a:rPr lang="en-US" sz="2400" dirty="0" smtClean="0"/>
              <a:t>: hardware, software</a:t>
            </a:r>
            <a:r>
              <a:rPr lang="en-US" sz="2400" dirty="0"/>
              <a:t>, organization, </a:t>
            </a:r>
            <a:r>
              <a:rPr lang="en-US" sz="2400" dirty="0" smtClean="0"/>
              <a:t>data </a:t>
            </a:r>
            <a:r>
              <a:rPr lang="en-US" sz="2400" dirty="0"/>
              <a:t>and information </a:t>
            </a:r>
            <a:r>
              <a:rPr lang="en-US" sz="2400" dirty="0" smtClean="0"/>
              <a:t>&amp; </a:t>
            </a:r>
            <a:r>
              <a:rPr lang="en-US" sz="2400" dirty="0"/>
              <a:t>communication.</a:t>
            </a:r>
          </a:p>
          <a:p>
            <a:r>
              <a:rPr lang="en-US" sz="2400" i="1" dirty="0" smtClean="0"/>
              <a:t>C </a:t>
            </a:r>
            <a:r>
              <a:rPr lang="en-US" sz="2400" i="1" dirty="0"/>
              <a:t>Systems and their </a:t>
            </a:r>
            <a:r>
              <a:rPr lang="en-US" sz="2400" i="1" dirty="0" smtClean="0"/>
              <a:t>structures</a:t>
            </a:r>
            <a:r>
              <a:rPr lang="en-US" sz="2400" dirty="0" smtClean="0"/>
              <a:t>: information issues</a:t>
            </a:r>
            <a:r>
              <a:rPr lang="en-US" sz="2400" dirty="0"/>
              <a:t>, various types of data processing systems, and </a:t>
            </a:r>
            <a:r>
              <a:rPr lang="en-US" sz="2400" dirty="0" smtClean="0"/>
              <a:t>where these are </a:t>
            </a:r>
            <a:r>
              <a:rPr lang="en-US" sz="2400" dirty="0"/>
              <a:t>normally </a:t>
            </a:r>
            <a:r>
              <a:rPr lang="en-US" sz="2400" dirty="0" smtClean="0"/>
              <a:t>used; it </a:t>
            </a:r>
            <a:r>
              <a:rPr lang="en-US" sz="2400" dirty="0"/>
              <a:t>covers system theory, computer systems, real-life applications</a:t>
            </a:r>
            <a:r>
              <a:rPr lang="en-US" sz="2400" dirty="0" smtClean="0"/>
              <a:t>, information </a:t>
            </a:r>
            <a:r>
              <a:rPr lang="en-US" sz="2400" dirty="0"/>
              <a:t>systems and new developments</a:t>
            </a:r>
            <a:r>
              <a:rPr lang="en-US" sz="2400" dirty="0" smtClean="0"/>
              <a:t>.</a:t>
            </a:r>
          </a:p>
          <a:p>
            <a:r>
              <a:rPr lang="en-US" sz="2400" i="1" dirty="0" smtClean="0"/>
              <a:t>D Usage in a context</a:t>
            </a:r>
            <a:r>
              <a:rPr lang="en-US" sz="2400" dirty="0" smtClean="0"/>
              <a:t>: study </a:t>
            </a:r>
            <a:r>
              <a:rPr lang="en-US" sz="2400" dirty="0"/>
              <a:t>of system </a:t>
            </a:r>
            <a:r>
              <a:rPr lang="en-US" sz="2400" dirty="0" smtClean="0"/>
              <a:t>development and </a:t>
            </a:r>
            <a:r>
              <a:rPr lang="en-US" sz="2400" dirty="0"/>
              <a:t>project management, including </a:t>
            </a:r>
            <a:r>
              <a:rPr lang="en-US" sz="2400" dirty="0" smtClean="0"/>
              <a:t>social aspects; the </a:t>
            </a:r>
            <a:r>
              <a:rPr lang="en-US" sz="2400" dirty="0"/>
              <a:t>students </a:t>
            </a:r>
            <a:r>
              <a:rPr lang="en-US" sz="2400" dirty="0" smtClean="0"/>
              <a:t>themselves work </a:t>
            </a:r>
            <a:r>
              <a:rPr lang="en-US" sz="2400" dirty="0"/>
              <a:t>with Informatics and IT, </a:t>
            </a:r>
            <a:r>
              <a:rPr lang="en-US" sz="2400" dirty="0" smtClean="0"/>
              <a:t>in order to mix their Informatics knowledge </a:t>
            </a:r>
            <a:r>
              <a:rPr lang="en-US" sz="2400" dirty="0"/>
              <a:t>and skills with </a:t>
            </a:r>
            <a:r>
              <a:rPr lang="en-US" sz="2400" dirty="0" smtClean="0"/>
              <a:t>knowledge and skills </a:t>
            </a:r>
            <a:r>
              <a:rPr lang="en-US" sz="2400" dirty="0"/>
              <a:t>acquired in other </a:t>
            </a:r>
            <a:r>
              <a:rPr lang="en-US" sz="2400" dirty="0" smtClean="0"/>
              <a:t>subjects</a:t>
            </a:r>
            <a:endParaRPr lang="en-US" sz="240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6951-EBAC-4FDE-83A2-A6D57A8F8797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97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Curriculum: themes and subthemes</a:t>
            </a:r>
            <a:endParaRPr lang="en-US" sz="2800" b="1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AD8-AF59-4195-BF14-B4B4FEF85F6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687148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644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Teachers of informatics</a:t>
            </a:r>
            <a:endParaRPr lang="en-US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Teachers in any upper secondary education subject should have a Masters degree in that subject and at least one </a:t>
            </a:r>
            <a:r>
              <a:rPr lang="en-US" dirty="0"/>
              <a:t>year </a:t>
            </a:r>
            <a:r>
              <a:rPr lang="en-US" dirty="0" smtClean="0"/>
              <a:t>pedagogical training in that subject (first-degree certified)</a:t>
            </a:r>
          </a:p>
          <a:p>
            <a:r>
              <a:rPr lang="en-US" dirty="0" smtClean="0"/>
              <a:t>But, when informatics started in 1998 in NL, there were no such teachers</a:t>
            </a:r>
          </a:p>
          <a:p>
            <a:r>
              <a:rPr lang="en-US" dirty="0" smtClean="0"/>
              <a:t>So, a retraining course was organized (by a consortium of universities: CODI) for first-degree certified teachers in other subjects to bring them on a level halfway a first year of a BSc-programme in informatics (CODI-certified)</a:t>
            </a:r>
          </a:p>
          <a:p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E92F-24A0-456E-9738-8FC80BEF57B1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Results of the retraining programme and the sequel</a:t>
            </a:r>
            <a:endParaRPr lang="en-US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course – a combination of distance learning and classroom teaching – was given three times (1998 – 2006)</a:t>
            </a:r>
          </a:p>
          <a:p>
            <a:r>
              <a:rPr lang="en-US" dirty="0" smtClean="0"/>
              <a:t>A course took 2 years; study load about 15-20 hours per week</a:t>
            </a:r>
          </a:p>
          <a:p>
            <a:r>
              <a:rPr lang="en-US" dirty="0" smtClean="0"/>
              <a:t>About 360 teachers participated and about 330 get their certificate</a:t>
            </a:r>
          </a:p>
          <a:p>
            <a:r>
              <a:rPr lang="en-US" dirty="0" smtClean="0"/>
              <a:t>Since 2006 the training of informatics teachers is done by the regular university teacher training departments</a:t>
            </a:r>
          </a:p>
          <a:p>
            <a:r>
              <a:rPr lang="en-US" dirty="0" smtClean="0"/>
              <a:t>But only very few Informatics student choose for a teacher career, about 12 each year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E961-F36E-4B92-9AB0-307E5EEA9844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494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Figures about teachers (today)</a:t>
            </a:r>
            <a:endParaRPr lang="en-US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001419"/>
          </a:xfrm>
        </p:spPr>
        <p:txBody>
          <a:bodyPr/>
          <a:lstStyle/>
          <a:p>
            <a:r>
              <a:rPr lang="en-US" dirty="0" smtClean="0"/>
              <a:t>50% of the informatics teachers are CODI certified</a:t>
            </a:r>
          </a:p>
          <a:p>
            <a:r>
              <a:rPr lang="en-US" dirty="0" smtClean="0"/>
              <a:t>60% teach more than 6 years, 20% between 4 and 6, 10% between 1 and 3, 5% less than 1</a:t>
            </a:r>
          </a:p>
          <a:p>
            <a:r>
              <a:rPr lang="en-US" dirty="0" smtClean="0"/>
              <a:t>10% is female, 90% male</a:t>
            </a:r>
          </a:p>
          <a:p>
            <a:r>
              <a:rPr lang="en-US" dirty="0" smtClean="0"/>
              <a:t>17% has a MSC in Informatics</a:t>
            </a:r>
          </a:p>
          <a:p>
            <a:r>
              <a:rPr lang="en-US" dirty="0" smtClean="0"/>
              <a:t>33% teach also another school subject:</a:t>
            </a:r>
            <a:endParaRPr lang="en-US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8AD8-AF59-4195-BF14-B4B4FEF85F6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Informatics in NL and the teachers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E703-E8A2-4D84-A229-0AAB99DA6D3E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581128"/>
            <a:ext cx="4897103" cy="2143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9122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908</Words>
  <Application>Microsoft Office PowerPoint</Application>
  <PresentationFormat>Diavoorstelling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Kantoorthema</vt:lpstr>
      <vt:lpstr>Informatics in NL Teachers’ professional development</vt:lpstr>
      <vt:lpstr>Overview</vt:lpstr>
      <vt:lpstr>Dutch educational system</vt:lpstr>
      <vt:lpstr>Position of informatics</vt:lpstr>
      <vt:lpstr>Curriculum of informatics</vt:lpstr>
      <vt:lpstr>Curriculum: themes and subthemes</vt:lpstr>
      <vt:lpstr>Teachers of informatics</vt:lpstr>
      <vt:lpstr>Results of the retraining programme and the sequel</vt:lpstr>
      <vt:lpstr>Figures about teachers (today)</vt:lpstr>
      <vt:lpstr>Teaching materials; assessment</vt:lpstr>
      <vt:lpstr>Teachers’ professional development (now)</vt:lpstr>
      <vt:lpstr>Teachers’ professional development: views and beliefs</vt:lpstr>
      <vt:lpstr>Teachers’ professional development: context</vt:lpstr>
      <vt:lpstr>Teachers’ professional development: to be done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in NL Teachers’ professional development</dc:title>
  <dc:creator>Zwaneveld</dc:creator>
  <cp:lastModifiedBy>Bert Zwaneveld</cp:lastModifiedBy>
  <cp:revision>27</cp:revision>
  <dcterms:created xsi:type="dcterms:W3CDTF">2014-09-08T09:38:11Z</dcterms:created>
  <dcterms:modified xsi:type="dcterms:W3CDTF">2014-09-15T11:40:57Z</dcterms:modified>
</cp:coreProperties>
</file>